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8"/>
  </p:notesMasterIdLst>
  <p:sldIdLst>
    <p:sldId id="256" r:id="rId2"/>
    <p:sldId id="258" r:id="rId3"/>
    <p:sldId id="259" r:id="rId4"/>
    <p:sldId id="260" r:id="rId5"/>
    <p:sldId id="257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5" r:id="rId18"/>
    <p:sldId id="281" r:id="rId19"/>
    <p:sldId id="271" r:id="rId20"/>
    <p:sldId id="276" r:id="rId21"/>
    <p:sldId id="274" r:id="rId22"/>
    <p:sldId id="280" r:id="rId23"/>
    <p:sldId id="277" r:id="rId24"/>
    <p:sldId id="278" r:id="rId25"/>
    <p:sldId id="282" r:id="rId26"/>
    <p:sldId id="279" r:id="rId2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CFBF5-1D85-4F34-904E-A6C84D302398}" type="datetimeFigureOut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6C238-4D1E-488F-B3B4-93A7E07F7E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2375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6111-87F5-4C6E-85B5-C50060FE72E9}" type="datetime1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B12C-FA8F-4E15-B52D-CF4E45793AA3}" type="datetime1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075D-BA9F-4FB4-8FB6-6162F59EA19F}" type="datetime1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39323-8C4C-484C-AAC1-500EC4530071}" type="datetime1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255E-6FC9-417A-BA8B-E1DC5833B2E6}" type="datetime1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A422-404A-41F6-85F3-25F0F222EEA0}" type="datetime1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7430-5688-44FB-AB84-DF9A2FF42652}" type="datetime1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A344-9808-410B-ACB5-42694CCC8B20}" type="datetime1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0F79-C7A1-4196-9D16-85964CFB60E4}" type="datetime1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8EE1-DD9F-4C24-AC1A-C3A2AA9F41F9}" type="datetime1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F5E9-3871-4586-85A3-611503881D67}" type="datetime1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D219AFB-4232-4C13-AA01-78CD46F4D45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F8EEAE7-026B-46E0-961E-22044A632812}" type="datetime1">
              <a:rPr lang="zh-TW" altLang="en-US" smtClean="0"/>
              <a:t>2014/12/11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7543800" cy="2593975"/>
          </a:xfrm>
        </p:spPr>
        <p:txBody>
          <a:bodyPr>
            <a:normAutofit/>
          </a:bodyPr>
          <a:lstStyle/>
          <a:p>
            <a:r>
              <a:rPr lang="en-US" altLang="zh-TW" sz="5000" b="1" dirty="0"/>
              <a:t>IMRank: Influence Maximization </a:t>
            </a:r>
            <a:r>
              <a:rPr lang="en-US" altLang="zh-TW" sz="5000" b="1" dirty="0" smtClean="0"/>
              <a:t>via Finding</a:t>
            </a:r>
            <a:r>
              <a:rPr lang="zh-TW" altLang="en-US" sz="5000" b="1" dirty="0" smtClean="0"/>
              <a:t> </a:t>
            </a:r>
            <a:r>
              <a:rPr lang="en-US" altLang="zh-TW" sz="5000" b="1" dirty="0" smtClean="0"/>
              <a:t>Self-Consistent </a:t>
            </a:r>
            <a:r>
              <a:rPr lang="en-US" altLang="zh-TW" sz="5000" b="1" dirty="0"/>
              <a:t>Ranking</a:t>
            </a:r>
            <a:endParaRPr lang="zh-TW" altLang="en-US" sz="5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82168" y="4343400"/>
            <a:ext cx="6949008" cy="2460848"/>
          </a:xfrm>
        </p:spPr>
        <p:txBody>
          <a:bodyPr>
            <a:normAutofit/>
          </a:bodyPr>
          <a:lstStyle/>
          <a:p>
            <a:pPr algn="l"/>
            <a:r>
              <a:rPr lang="en-US" altLang="zh-TW" dirty="0" smtClean="0"/>
              <a:t>Date : 2014/12/11</a:t>
            </a:r>
          </a:p>
          <a:p>
            <a:r>
              <a:rPr lang="en-US" altLang="zh-TW" dirty="0" smtClean="0"/>
              <a:t>Author : </a:t>
            </a:r>
            <a:r>
              <a:rPr lang="en-US" altLang="zh-TW" dirty="0" err="1"/>
              <a:t>Suqi</a:t>
            </a:r>
            <a:r>
              <a:rPr lang="en-US" altLang="zh-TW" dirty="0"/>
              <a:t> Cheng, Huawei Shen, </a:t>
            </a:r>
            <a:r>
              <a:rPr lang="en-US" altLang="zh-TW" dirty="0" err="1"/>
              <a:t>Junming</a:t>
            </a:r>
            <a:r>
              <a:rPr lang="en-US" altLang="zh-TW" dirty="0"/>
              <a:t> Huang, Wei Chen, </a:t>
            </a:r>
            <a:r>
              <a:rPr lang="en-US" altLang="zh-TW" dirty="0" smtClean="0"/>
              <a:t>	</a:t>
            </a:r>
            <a:r>
              <a:rPr lang="en-US" altLang="zh-TW" dirty="0" err="1" smtClean="0"/>
              <a:t>Xueqi</a:t>
            </a:r>
            <a:r>
              <a:rPr lang="en-US" altLang="zh-TW" dirty="0" smtClean="0"/>
              <a:t> Cheng</a:t>
            </a:r>
          </a:p>
          <a:p>
            <a:r>
              <a:rPr lang="en-US" altLang="zh-TW" dirty="0" smtClean="0"/>
              <a:t>Source : </a:t>
            </a:r>
            <a:r>
              <a:rPr lang="en-US" altLang="zh-TW" i="1" dirty="0" smtClean="0"/>
              <a:t>SIGIR’14</a:t>
            </a:r>
          </a:p>
          <a:p>
            <a:r>
              <a:rPr lang="en-US" altLang="zh-TW" dirty="0" smtClean="0"/>
              <a:t>Advisor :  </a:t>
            </a:r>
            <a:r>
              <a:rPr lang="en-US" altLang="zh-TW" dirty="0" err="1" smtClean="0"/>
              <a:t>Jia</a:t>
            </a:r>
            <a:r>
              <a:rPr lang="en-US" altLang="zh-TW" dirty="0" smtClean="0"/>
              <a:t>-ling </a:t>
            </a:r>
            <a:r>
              <a:rPr lang="en-US" altLang="zh-TW" dirty="0" err="1" smtClean="0"/>
              <a:t>Koh</a:t>
            </a:r>
            <a:endParaRPr lang="en-US" altLang="zh-TW" dirty="0" smtClean="0"/>
          </a:p>
          <a:p>
            <a:pPr algn="l"/>
            <a:r>
              <a:rPr lang="en-US" altLang="zh-TW" dirty="0" smtClean="0"/>
              <a:t>Speaker : Shao-Chun Peng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196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Framework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39552" y="1916832"/>
            <a:ext cx="22642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Give a </a:t>
            </a:r>
            <a:r>
              <a:rPr lang="en-US" altLang="zh-TW" dirty="0"/>
              <a:t>initial </a:t>
            </a:r>
            <a:r>
              <a:rPr lang="en-US" altLang="zh-TW" dirty="0" smtClean="0"/>
              <a:t>ranking and  a social network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275856" y="1942000"/>
            <a:ext cx="1800200" cy="2207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err="1"/>
              <a:t>IMRank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5652120" y="1942000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self-consistent ranking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5652120" y="3272400"/>
            <a:ext cx="1872208" cy="1524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Greedy </a:t>
            </a:r>
            <a:r>
              <a:rPr lang="en-US" altLang="zh-TW" dirty="0" smtClean="0"/>
              <a:t>strategy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5350392" y="5445224"/>
            <a:ext cx="246196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set of</a:t>
            </a: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seed nodes</a:t>
            </a:r>
            <a:r>
              <a:rPr lang="en-US" altLang="zh-TW" dirty="0"/>
              <a:t> maximizing influence spread</a:t>
            </a:r>
            <a:endParaRPr lang="zh-TW" altLang="en-US" dirty="0"/>
          </a:p>
        </p:txBody>
      </p:sp>
      <p:sp>
        <p:nvSpPr>
          <p:cNvPr id="12" name="向右箭號 11"/>
          <p:cNvSpPr/>
          <p:nvPr/>
        </p:nvSpPr>
        <p:spPr>
          <a:xfrm>
            <a:off x="2803776" y="2276872"/>
            <a:ext cx="40007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右箭號 12"/>
          <p:cNvSpPr/>
          <p:nvPr/>
        </p:nvSpPr>
        <p:spPr>
          <a:xfrm>
            <a:off x="5076056" y="2299731"/>
            <a:ext cx="504056" cy="743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向下箭號 13"/>
          <p:cNvSpPr/>
          <p:nvPr/>
        </p:nvSpPr>
        <p:spPr>
          <a:xfrm>
            <a:off x="6588224" y="2806096"/>
            <a:ext cx="45719" cy="406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下箭號 14"/>
          <p:cNvSpPr/>
          <p:nvPr/>
        </p:nvSpPr>
        <p:spPr>
          <a:xfrm>
            <a:off x="6611083" y="4797152"/>
            <a:ext cx="45719" cy="563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81128"/>
            <a:ext cx="4445868" cy="214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8603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Initial </a:t>
            </a:r>
            <a:r>
              <a:rPr lang="en-US" altLang="zh-TW" dirty="0"/>
              <a:t>ranking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628800"/>
            <a:ext cx="7620000" cy="4800600"/>
          </a:xfrm>
        </p:spPr>
        <p:txBody>
          <a:bodyPr/>
          <a:lstStyle/>
          <a:p>
            <a:r>
              <a:rPr lang="en-US" altLang="zh-TW" dirty="0" smtClean="0"/>
              <a:t>How to get a </a:t>
            </a:r>
            <a:r>
              <a:rPr lang="en-US" altLang="zh-TW" dirty="0"/>
              <a:t>initial ranking</a:t>
            </a:r>
            <a:endParaRPr lang="zh-TW" altLang="en-US" dirty="0"/>
          </a:p>
          <a:p>
            <a:pPr lvl="1"/>
            <a:r>
              <a:rPr lang="en-US" altLang="zh-TW" dirty="0" smtClean="0"/>
              <a:t>Random</a:t>
            </a:r>
          </a:p>
          <a:p>
            <a:pPr lvl="1"/>
            <a:r>
              <a:rPr lang="en-US" altLang="zh-TW" dirty="0" smtClean="0"/>
              <a:t>Degree</a:t>
            </a:r>
          </a:p>
          <a:p>
            <a:pPr lvl="1"/>
            <a:r>
              <a:rPr lang="en-US" altLang="zh-TW" dirty="0" err="1" smtClean="0"/>
              <a:t>InversedDegree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Strength</a:t>
            </a:r>
          </a:p>
          <a:p>
            <a:pPr lvl="1"/>
            <a:r>
              <a:rPr lang="en-US" altLang="zh-TW" dirty="0"/>
              <a:t>PageRank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138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 smtClean="0"/>
              <a:t>IMRank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484784"/>
            <a:ext cx="7620000" cy="4800600"/>
          </a:xfrm>
        </p:spPr>
        <p:txBody>
          <a:bodyPr/>
          <a:lstStyle/>
          <a:p>
            <a:r>
              <a:rPr lang="el-GR" altLang="zh-TW" i="1" dirty="0"/>
              <a:t>η</a:t>
            </a:r>
            <a:r>
              <a:rPr lang="el-GR" altLang="zh-TW" dirty="0"/>
              <a:t>(</a:t>
            </a:r>
            <a:r>
              <a:rPr lang="en-US" altLang="zh-TW" i="1" dirty="0" err="1"/>
              <a:t>v</a:t>
            </a:r>
            <a:r>
              <a:rPr lang="en-US" altLang="zh-TW" sz="1600" i="1" dirty="0" err="1"/>
              <a:t>rj</a:t>
            </a:r>
            <a:r>
              <a:rPr lang="en-US" altLang="zh-TW" i="1" dirty="0"/>
              <a:t> , </a:t>
            </a:r>
            <a:r>
              <a:rPr lang="en-US" altLang="zh-TW" i="1" dirty="0" err="1"/>
              <a:t>v</a:t>
            </a:r>
            <a:r>
              <a:rPr lang="en-US" altLang="zh-TW" sz="1600" i="1" dirty="0" err="1"/>
              <a:t>ri</a:t>
            </a:r>
            <a:r>
              <a:rPr lang="en-US" altLang="zh-TW" i="1" dirty="0"/>
              <a:t> </a:t>
            </a:r>
            <a:r>
              <a:rPr lang="en-US" altLang="zh-TW" dirty="0"/>
              <a:t>) </a:t>
            </a:r>
            <a:r>
              <a:rPr lang="en-US" altLang="zh-TW" dirty="0" smtClean="0"/>
              <a:t>=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4"/>
            <a:ext cx="63690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797152"/>
            <a:ext cx="4516909" cy="1917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502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Calculate </a:t>
            </a:r>
            <a:r>
              <a:rPr lang="en-US" altLang="zh-TW" b="1" dirty="0" err="1"/>
              <a:t>Mr</a:t>
            </a:r>
            <a:r>
              <a:rPr lang="en-US" altLang="zh-TW" dirty="0"/>
              <a:t>(</a:t>
            </a:r>
            <a:r>
              <a:rPr lang="en-US" altLang="zh-TW" i="1" dirty="0"/>
              <a:t>r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 Each node can only be activated by nodes ranked higher than it in the given ranking;</a:t>
            </a:r>
          </a:p>
          <a:p>
            <a:r>
              <a:rPr lang="en-US" altLang="zh-TW" dirty="0"/>
              <a:t>2. When a node could be activated by multiple nodes, higher-ranked node has higher priority to activate it.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334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Calculate </a:t>
            </a:r>
            <a:r>
              <a:rPr lang="en-US" altLang="zh-TW" b="1" dirty="0" err="1"/>
              <a:t>Mr</a:t>
            </a:r>
            <a:r>
              <a:rPr lang="en-US" altLang="zh-TW" dirty="0"/>
              <a:t>(</a:t>
            </a:r>
            <a:r>
              <a:rPr lang="en-US" altLang="zh-TW" i="1" dirty="0"/>
              <a:t>r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14</a:t>
            </a:fld>
            <a:endParaRPr lang="zh-TW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20" y="-243408"/>
            <a:ext cx="4680520" cy="2380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60648"/>
            <a:ext cx="2644701" cy="1122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5372751"/>
              </p:ext>
            </p:extLst>
          </p:nvPr>
        </p:nvGraphicFramePr>
        <p:xfrm>
          <a:off x="-11472" y="4521344"/>
          <a:ext cx="8471904" cy="2336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12130"/>
                <a:gridCol w="519430"/>
                <a:gridCol w="1340056"/>
                <a:gridCol w="1340056"/>
                <a:gridCol w="1340056"/>
                <a:gridCol w="1340056"/>
              </a:tblGrid>
              <a:tr h="4142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value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 =5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r1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39048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r2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j=2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r3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j=3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r4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j=4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r5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j=5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672969"/>
              </p:ext>
            </p:extLst>
          </p:nvPr>
        </p:nvGraphicFramePr>
        <p:xfrm>
          <a:off x="0" y="4521344"/>
          <a:ext cx="8471904" cy="2336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12130"/>
                <a:gridCol w="519430"/>
                <a:gridCol w="1340056"/>
                <a:gridCol w="1340056"/>
                <a:gridCol w="1340056"/>
                <a:gridCol w="1340056"/>
              </a:tblGrid>
              <a:tr h="4142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value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 =5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r1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39048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r2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j=2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r3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j=3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r4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j=4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r5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j=5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2480146"/>
              </p:ext>
            </p:extLst>
          </p:nvPr>
        </p:nvGraphicFramePr>
        <p:xfrm>
          <a:off x="-11472" y="4509120"/>
          <a:ext cx="8471904" cy="2336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12130"/>
                <a:gridCol w="519430"/>
                <a:gridCol w="1340056"/>
                <a:gridCol w="1340056"/>
                <a:gridCol w="1340056"/>
                <a:gridCol w="1340056"/>
              </a:tblGrid>
              <a:tr h="4142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value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 =5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r1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39048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r2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j=2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r3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j=3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r4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j=4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r5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j=5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830016"/>
              </p:ext>
            </p:extLst>
          </p:nvPr>
        </p:nvGraphicFramePr>
        <p:xfrm>
          <a:off x="-11472" y="4509120"/>
          <a:ext cx="8471904" cy="2336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12130"/>
                <a:gridCol w="519430"/>
                <a:gridCol w="1340056"/>
                <a:gridCol w="1340056"/>
                <a:gridCol w="1340056"/>
                <a:gridCol w="1340056"/>
              </a:tblGrid>
              <a:tr h="4142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value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 =5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r1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39048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r2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j=2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r3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1+p(3,5)*1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j=3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r4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j=4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r5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j=5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2679136"/>
              </p:ext>
            </p:extLst>
          </p:nvPr>
        </p:nvGraphicFramePr>
        <p:xfrm>
          <a:off x="-11472" y="4509120"/>
          <a:ext cx="8471904" cy="2336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12130"/>
                <a:gridCol w="519430"/>
                <a:gridCol w="1340056"/>
                <a:gridCol w="1340056"/>
                <a:gridCol w="1340056"/>
                <a:gridCol w="1340056"/>
              </a:tblGrid>
              <a:tr h="4142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value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 =5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r1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39048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r2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j=2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r3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1+p(3,5)*1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j=3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r4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j=4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r5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1-p(3,5)*1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j=5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1621373"/>
              </p:ext>
            </p:extLst>
          </p:nvPr>
        </p:nvGraphicFramePr>
        <p:xfrm>
          <a:off x="-11472" y="4509120"/>
          <a:ext cx="8471904" cy="2336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12130"/>
                <a:gridCol w="519430"/>
                <a:gridCol w="1340056"/>
                <a:gridCol w="1340056"/>
                <a:gridCol w="1340056"/>
                <a:gridCol w="1340056"/>
              </a:tblGrid>
              <a:tr h="4142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value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 =5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r1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39048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r2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j=2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r3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1+p(3,5)*1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j=3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r4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j=4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r5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1-p(3,5)*1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j=5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23557"/>
              </p:ext>
            </p:extLst>
          </p:nvPr>
        </p:nvGraphicFramePr>
        <p:xfrm>
          <a:off x="-11472" y="4279488"/>
          <a:ext cx="8471904" cy="2605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12130"/>
                <a:gridCol w="519430"/>
                <a:gridCol w="1340056"/>
                <a:gridCol w="1340056"/>
                <a:gridCol w="1340056"/>
                <a:gridCol w="1340056"/>
              </a:tblGrid>
              <a:tr h="4142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value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 =5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r1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39048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r2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j=2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r3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1+p(3,5)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j=3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r4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1+p(4,5)*(1-p(3,5))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j=4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r5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1-p(3,5)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j=5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6772722"/>
              </p:ext>
            </p:extLst>
          </p:nvPr>
        </p:nvGraphicFramePr>
        <p:xfrm>
          <a:off x="0" y="3998805"/>
          <a:ext cx="8471904" cy="2875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12130"/>
                <a:gridCol w="519430"/>
                <a:gridCol w="1340056"/>
                <a:gridCol w="1340056"/>
                <a:gridCol w="1340056"/>
                <a:gridCol w="1340056"/>
              </a:tblGrid>
              <a:tr h="4142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value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 =5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r1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39048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r2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j=2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r3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1+p(3,5)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j=3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r4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1+p(4,5)*(1-p(3,5))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j=4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r5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(1-p(4,5))*(1-p(3,5))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j=5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6930742"/>
              </p:ext>
            </p:extLst>
          </p:nvPr>
        </p:nvGraphicFramePr>
        <p:xfrm>
          <a:off x="-2240" y="4005064"/>
          <a:ext cx="8471904" cy="2875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12130"/>
                <a:gridCol w="519430"/>
                <a:gridCol w="1340056"/>
                <a:gridCol w="1340056"/>
                <a:gridCol w="1340056"/>
                <a:gridCol w="1340056"/>
              </a:tblGrid>
              <a:tr h="4142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value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 =5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r1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39048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r2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j=2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r3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1+p(3,5)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j=3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r4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1+p(4,5)*(1-p(3,5))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j=4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r5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(1-p(4,5))*(1-p(3,5))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j=5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7998514"/>
              </p:ext>
            </p:extLst>
          </p:nvPr>
        </p:nvGraphicFramePr>
        <p:xfrm>
          <a:off x="-11472" y="4010248"/>
          <a:ext cx="8471904" cy="2875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12130"/>
                <a:gridCol w="519430"/>
                <a:gridCol w="1340056"/>
                <a:gridCol w="1340056"/>
                <a:gridCol w="1340056"/>
                <a:gridCol w="1340056"/>
              </a:tblGrid>
              <a:tr h="4142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value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 =5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r1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39048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r2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j=2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r3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1+p(3,5)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j=3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r4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1+p(4,5)*(1-p(3,5))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j=4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r5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(1-p(4,5))*(1-p(3,5))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j=5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7096234"/>
              </p:ext>
            </p:extLst>
          </p:nvPr>
        </p:nvGraphicFramePr>
        <p:xfrm>
          <a:off x="-11472" y="4005064"/>
          <a:ext cx="8471904" cy="2875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12130"/>
                <a:gridCol w="519430"/>
                <a:gridCol w="1340056"/>
                <a:gridCol w="1340056"/>
                <a:gridCol w="1340056"/>
                <a:gridCol w="1340056"/>
              </a:tblGrid>
              <a:tr h="4142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value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 =5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r1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39048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r2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j=2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r3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1+p(3,5)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j=3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r4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1+p(4,5)*(1-p(3,5))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j=4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r5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(1-p(4,5))*(1-p(3,5))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j=5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5358337"/>
              </p:ext>
            </p:extLst>
          </p:nvPr>
        </p:nvGraphicFramePr>
        <p:xfrm>
          <a:off x="-11472" y="4010248"/>
          <a:ext cx="8471904" cy="2875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12130"/>
                <a:gridCol w="519430"/>
                <a:gridCol w="1340056"/>
                <a:gridCol w="1340056"/>
                <a:gridCol w="1340056"/>
                <a:gridCol w="1340056"/>
              </a:tblGrid>
              <a:tr h="4142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value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 =5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r1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39048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r2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j=2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r3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1+p(3,5)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j=3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r4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1+p(4,5)*(1-p(3,5))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j=4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r5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(1-p(4,5))*(1-p(3,5))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j=5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704945"/>
              </p:ext>
            </p:extLst>
          </p:nvPr>
        </p:nvGraphicFramePr>
        <p:xfrm>
          <a:off x="-36512" y="3534896"/>
          <a:ext cx="8471904" cy="3350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12130"/>
                <a:gridCol w="519430"/>
                <a:gridCol w="1340056"/>
                <a:gridCol w="1340056"/>
                <a:gridCol w="1340056"/>
                <a:gridCol w="1340056"/>
              </a:tblGrid>
              <a:tr h="4142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Value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 =5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r1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39048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r2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1+p(2,4)*(1+p(4,5)*(1-p(3,5)))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j=2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r3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1+p(3,5)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j=3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r4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1+p(4,5)*(1-p(3,5))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j=4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r5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(1-p(4,5))*(1-p(3,5))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j=5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7304759"/>
              </p:ext>
            </p:extLst>
          </p:nvPr>
        </p:nvGraphicFramePr>
        <p:xfrm>
          <a:off x="-36512" y="3260576"/>
          <a:ext cx="8471904" cy="3624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12130"/>
                <a:gridCol w="519430"/>
                <a:gridCol w="1340056"/>
                <a:gridCol w="1340056"/>
                <a:gridCol w="1340056"/>
                <a:gridCol w="1340056"/>
              </a:tblGrid>
              <a:tr h="4142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Value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 =5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r1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39048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r2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1+p(2,4)*(1+p(4,5)*(1-p(3,5)))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j=2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r3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1+p(3,5)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j=3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r4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(1-p(2,4))(1+p(4,5)*(1-p(3,5)))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j=4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r5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(1-p(4,5))*(1-p(3,5))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j=5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297810"/>
              </p:ext>
            </p:extLst>
          </p:nvPr>
        </p:nvGraphicFramePr>
        <p:xfrm>
          <a:off x="-36512" y="3260576"/>
          <a:ext cx="8471904" cy="3624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12130"/>
                <a:gridCol w="519430"/>
                <a:gridCol w="1340056"/>
                <a:gridCol w="1340056"/>
                <a:gridCol w="1340056"/>
                <a:gridCol w="1340056"/>
              </a:tblGrid>
              <a:tr h="4142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Value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 =5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r1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39048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r2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1+p(2,4)*(1+p(4,5)*(1-p(3,5)))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j=2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r3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1+p(3,5)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j=3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r4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(1-p(2,4))(1+p(4,5)*(1-p(3,5)))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j=4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r5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(1-p(4,5))*(1-p(3,5))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j=5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2985412"/>
              </p:ext>
            </p:extLst>
          </p:nvPr>
        </p:nvGraphicFramePr>
        <p:xfrm>
          <a:off x="-36512" y="3260576"/>
          <a:ext cx="8471904" cy="3624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12130"/>
                <a:gridCol w="519430"/>
                <a:gridCol w="1340056"/>
                <a:gridCol w="1340056"/>
                <a:gridCol w="1340056"/>
                <a:gridCol w="1340056"/>
              </a:tblGrid>
              <a:tr h="4142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Value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 =5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r1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39048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r2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1+p(2,4)*(1+p(4,5)*(1-p(3,5)))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j=2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r3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1+p(3,5)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j=3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r4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(1-p(2,4))(1+p(4,5)*(1-p(3,5)))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j=4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r5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(1-p(4,5))*(1-p(3,5))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j=5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1063028"/>
              </p:ext>
            </p:extLst>
          </p:nvPr>
        </p:nvGraphicFramePr>
        <p:xfrm>
          <a:off x="-36512" y="2420888"/>
          <a:ext cx="8471904" cy="4437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12130"/>
                <a:gridCol w="519430"/>
                <a:gridCol w="1340056"/>
                <a:gridCol w="1340056"/>
                <a:gridCol w="1340056"/>
                <a:gridCol w="1340056"/>
              </a:tblGrid>
              <a:tr h="4142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Value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 =5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r1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1+p(1,3)*(1+p(3,5))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39048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r2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1+p(2,4)*(1+p(4,5)*(1-p(3,5)))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j=2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r3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(1-p*(1,3)(1+p(3,5))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j=3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r4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(1-p(2,4))(1+p(4,5)*(1-p(3,5)))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j=4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r5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(1-p(4,5))*(1-p(3,5))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j=5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964444"/>
              </p:ext>
            </p:extLst>
          </p:nvPr>
        </p:nvGraphicFramePr>
        <p:xfrm>
          <a:off x="-36512" y="2420888"/>
          <a:ext cx="8471904" cy="4437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12130"/>
                <a:gridCol w="519430"/>
                <a:gridCol w="1340056"/>
                <a:gridCol w="1340056"/>
                <a:gridCol w="1340056"/>
                <a:gridCol w="1340056"/>
              </a:tblGrid>
              <a:tr h="4142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Value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 =5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r1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1+p(1,3)*(1+p(3,5))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39048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r2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1+p(2,4)*(1+p(4,5)*(1-p(3,5)))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j=2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r3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(1-p*(1,3)(1+p(3,5))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j=3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r4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(1-p(2,4))(1+p(4,5)*(1-p(3,5)))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j=4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r5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(1-p(4,5))*(1-p(3,5))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j=5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306683"/>
              </p:ext>
            </p:extLst>
          </p:nvPr>
        </p:nvGraphicFramePr>
        <p:xfrm>
          <a:off x="-36512" y="2420888"/>
          <a:ext cx="8471904" cy="4437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12130"/>
                <a:gridCol w="519430"/>
                <a:gridCol w="1340056"/>
                <a:gridCol w="1340056"/>
                <a:gridCol w="1340056"/>
                <a:gridCol w="1340056"/>
              </a:tblGrid>
              <a:tr h="4142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Value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 =5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r1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1+p(1,3)*(1+p(3,5))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39048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r2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1+p(2,4)*(1+p(4,5)*(1-p(3,5)))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j=2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r3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(1-p*(1,3)(1+p(3,5))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j=3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r4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(1-p(2,4))(1+p(4,5)*(1-p(3,5)))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j=4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r5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(1-p(4,5))*(1-p(3,5))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j=5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364591"/>
              </p:ext>
            </p:extLst>
          </p:nvPr>
        </p:nvGraphicFramePr>
        <p:xfrm>
          <a:off x="-36512" y="2420888"/>
          <a:ext cx="8471904" cy="4437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12130"/>
                <a:gridCol w="519430"/>
                <a:gridCol w="1340056"/>
                <a:gridCol w="1340056"/>
                <a:gridCol w="1340056"/>
                <a:gridCol w="1340056"/>
              </a:tblGrid>
              <a:tr h="4142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Value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 =5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r1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1+p(1,3)*(1+p(3,5))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39048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r2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1+p(2,4)*(1+p(4,5)*(1-p(3,5)))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j=2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r3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(1-p*(1,3)(1+p(3,5))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j=3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r4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(1-p(2,4))(1+p(4,5)*(1-p(3,5)))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j=4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r5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(1-p(4,5))*(1-p(3,5))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j=5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1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4214634"/>
              </p:ext>
            </p:extLst>
          </p:nvPr>
        </p:nvGraphicFramePr>
        <p:xfrm>
          <a:off x="-36512" y="1628800"/>
          <a:ext cx="8471904" cy="5260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12130"/>
                <a:gridCol w="519430"/>
                <a:gridCol w="1340056"/>
                <a:gridCol w="1340056"/>
                <a:gridCol w="1340056"/>
                <a:gridCol w="1340056"/>
              </a:tblGrid>
              <a:tr h="4142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Value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 =5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r1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(1+p(1,3)*(1+p(3,5)))+p(1,2)*(1+p(2,4)*(1+p(4,5)*(1-p(3,5))))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39048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r2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1+p(2,4)*(1+p(4,5)*(1-p(3,5)))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j=2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r3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(1-p*(1,3)(1+p(3,5))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j=3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r4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(1-p(2,4))(1+p(4,5)*(1-p(3,5)))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j=4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r5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(1-p(4,5))*(1-p(3,5))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j=5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4528438"/>
              </p:ext>
            </p:extLst>
          </p:nvPr>
        </p:nvGraphicFramePr>
        <p:xfrm>
          <a:off x="-36512" y="1350496"/>
          <a:ext cx="8471904" cy="5534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12130"/>
                <a:gridCol w="519430"/>
                <a:gridCol w="1340056"/>
                <a:gridCol w="1340056"/>
                <a:gridCol w="1340056"/>
                <a:gridCol w="1340056"/>
              </a:tblGrid>
              <a:tr h="4142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Value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 =5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r1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(1+p(1,3)*(1+p(3,5)))+p(1,2)*(1+p(2,4)*(1+p(4,5)*(1-p(3,5))))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39048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r2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(1-p(1,2))*(1+p(2,4)*(1+p(4,5)*(1-p(3,5))))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j=2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r3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(1-p*(1,3)(1+p(3,5))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j=3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r4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(1-p(2,4))(1+p(4,5)*(1-p(3,5)))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j=4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r5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(1-p(4,5))*(1-p(3,5))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j=5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7088609"/>
              </p:ext>
            </p:extLst>
          </p:nvPr>
        </p:nvGraphicFramePr>
        <p:xfrm>
          <a:off x="-36512" y="1350496"/>
          <a:ext cx="8471904" cy="5534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12130"/>
                <a:gridCol w="519430"/>
                <a:gridCol w="1340056"/>
                <a:gridCol w="1340056"/>
                <a:gridCol w="1340056"/>
                <a:gridCol w="1340056"/>
              </a:tblGrid>
              <a:tr h="4142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Value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 =5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r1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(1+p(1,3)*(1+p(3,5)))+p(1,2)*(1+p(2,4)*(1+p(4,5)*(1-p(3,5))))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</a:tr>
              <a:tr h="439048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r2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(1-p(1,2))*(1+p(2,4)*(1+p(4,5)*(1-p(3,5))))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j=2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r3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(1-p*(1,3)(1+p(3,5))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j=3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r4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(1-p(2,4))(1+p(4,5)*(1-p(3,5)))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j=4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r5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(1-p(4,5))*(1-p(3,5))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j=5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4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0539707"/>
              </p:ext>
            </p:extLst>
          </p:nvPr>
        </p:nvGraphicFramePr>
        <p:xfrm>
          <a:off x="-36512" y="1340768"/>
          <a:ext cx="8471904" cy="5534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12130"/>
                <a:gridCol w="519430"/>
                <a:gridCol w="1340056"/>
                <a:gridCol w="1340056"/>
                <a:gridCol w="1340056"/>
                <a:gridCol w="1340056"/>
              </a:tblGrid>
              <a:tr h="4142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Value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 =5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r1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(1+p(1,3)*(1+p(3,5)))+p(1,2)*(1+p(2,4)*(1+p(4,5)*(1-p(3,5))))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</a:tr>
              <a:tr h="439048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r2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(1-p(1,2))*(1+p(2,4)*(1+p(4,5)*(1-p(3,5))))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j=2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r3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(1-p*(1,3)(1+p(3,5))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j=3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r4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(1-p(2,4))(1+p(4,5)*(1-p(3,5)))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j=4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i="1" dirty="0" err="1" smtClean="0"/>
                        <a:t>Mr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i="1" dirty="0" smtClean="0"/>
                        <a:t>v</a:t>
                      </a:r>
                      <a:r>
                        <a:rPr lang="en-US" altLang="zh-TW" sz="1400" i="1" dirty="0" smtClean="0"/>
                        <a:t>r5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)=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(1-p(4,5))*(1-p(3,5))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j=5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done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X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02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Calculate </a:t>
            </a:r>
            <a:r>
              <a:rPr lang="en-US" altLang="zh-TW" b="1" dirty="0" err="1"/>
              <a:t>Mr</a:t>
            </a:r>
            <a:r>
              <a:rPr lang="en-US" altLang="zh-TW" dirty="0"/>
              <a:t>(</a:t>
            </a:r>
            <a:r>
              <a:rPr lang="en-US" altLang="zh-TW" i="1" dirty="0"/>
              <a:t>r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trike="sngStrike" dirty="0">
                <a:solidFill>
                  <a:srgbClr val="C00000"/>
                </a:solidFill>
              </a:rPr>
              <a:t>1. Each node can only be activated by nodes ranked higher than it in the given ranking;</a:t>
            </a:r>
          </a:p>
          <a:p>
            <a:r>
              <a:rPr lang="en-US" altLang="zh-TW" dirty="0"/>
              <a:t>2. When a node could be activated by multiple nodes, higher-ranked node has higher priority to activate it.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15</a:t>
            </a:fld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16" y="4005064"/>
            <a:ext cx="67056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445224"/>
            <a:ext cx="53816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12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</a:p>
          <a:p>
            <a:r>
              <a:rPr lang="en-US" altLang="zh-TW" dirty="0" smtClean="0"/>
              <a:t>Related Work</a:t>
            </a:r>
          </a:p>
          <a:p>
            <a:r>
              <a:rPr lang="en-US" altLang="zh-TW" dirty="0" smtClean="0"/>
              <a:t>Approach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Experimental</a:t>
            </a:r>
          </a:p>
          <a:p>
            <a:r>
              <a:rPr lang="en-US" altLang="zh-TW" dirty="0" smtClean="0"/>
              <a:t>Conclusion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170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Dataset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scientific collaboration </a:t>
            </a:r>
            <a:r>
              <a:rPr lang="en-US" altLang="zh-TW" dirty="0" smtClean="0"/>
              <a:t>network :</a:t>
            </a:r>
            <a:r>
              <a:rPr lang="en-US" altLang="zh-TW" dirty="0"/>
              <a:t>High Energy </a:t>
            </a:r>
            <a:r>
              <a:rPr lang="en-US" altLang="zh-TW" dirty="0" smtClean="0"/>
              <a:t>Physics-Theory(</a:t>
            </a:r>
            <a:r>
              <a:rPr lang="en-US" altLang="zh-TW" dirty="0"/>
              <a:t>HEPT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15</a:t>
            </a:r>
            <a:r>
              <a:rPr lang="en-US" altLang="zh-TW" i="1" dirty="0"/>
              <a:t>K </a:t>
            </a:r>
            <a:r>
              <a:rPr lang="en-US" altLang="zh-TW" dirty="0"/>
              <a:t>nodes and </a:t>
            </a:r>
            <a:r>
              <a:rPr lang="en-US" altLang="zh-TW" dirty="0" smtClean="0"/>
              <a:t>59</a:t>
            </a:r>
            <a:r>
              <a:rPr lang="en-US" altLang="zh-TW" i="1" dirty="0" smtClean="0"/>
              <a:t>K </a:t>
            </a:r>
            <a:r>
              <a:rPr lang="en-US" altLang="zh-TW" dirty="0" smtClean="0"/>
              <a:t>edges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4248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network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/>
              <a:t>Weighted </a:t>
            </a:r>
            <a:r>
              <a:rPr lang="en-US" altLang="zh-TW" b="1" dirty="0" smtClean="0"/>
              <a:t>independent </a:t>
            </a:r>
            <a:r>
              <a:rPr lang="en-US" altLang="zh-TW" b="1" dirty="0"/>
              <a:t>cascade </a:t>
            </a:r>
            <a:r>
              <a:rPr lang="en-US" altLang="zh-TW" b="1" dirty="0" smtClean="0"/>
              <a:t>(WIC)</a:t>
            </a:r>
          </a:p>
          <a:p>
            <a:pPr lvl="1"/>
            <a:r>
              <a:rPr lang="en-US" altLang="zh-TW" dirty="0"/>
              <a:t>Each edge (</a:t>
            </a:r>
            <a:r>
              <a:rPr lang="en-US" altLang="zh-TW" i="1" dirty="0"/>
              <a:t>u, v</a:t>
            </a:r>
            <a:r>
              <a:rPr lang="en-US" altLang="zh-TW" dirty="0"/>
              <a:t>) is assigned a </a:t>
            </a:r>
            <a:r>
              <a:rPr lang="en-US" altLang="zh-TW" dirty="0" smtClean="0"/>
              <a:t>propagation probability </a:t>
            </a:r>
            <a:r>
              <a:rPr lang="en-US" altLang="zh-TW" i="1" dirty="0"/>
              <a:t>p</a:t>
            </a:r>
            <a:r>
              <a:rPr lang="en-US" altLang="zh-TW" dirty="0"/>
              <a:t>(</a:t>
            </a:r>
            <a:r>
              <a:rPr lang="en-US" altLang="zh-TW" i="1" dirty="0"/>
              <a:t>u, v</a:t>
            </a:r>
            <a:r>
              <a:rPr lang="en-US" altLang="zh-TW" dirty="0"/>
              <a:t>) = 1</a:t>
            </a:r>
            <a:r>
              <a:rPr lang="en-US" altLang="zh-TW" i="1" dirty="0"/>
              <a:t>/d</a:t>
            </a:r>
            <a:r>
              <a:rPr lang="en-US" altLang="zh-TW" sz="600" i="1" dirty="0"/>
              <a:t>v</a:t>
            </a:r>
            <a:r>
              <a:rPr lang="en-US" altLang="zh-TW" dirty="0"/>
              <a:t>, where </a:t>
            </a:r>
            <a:r>
              <a:rPr lang="en-US" altLang="zh-TW" i="1" dirty="0"/>
              <a:t>d</a:t>
            </a:r>
            <a:r>
              <a:rPr lang="en-US" altLang="zh-TW" sz="600" i="1" dirty="0"/>
              <a:t>v </a:t>
            </a:r>
            <a:r>
              <a:rPr lang="en-US" altLang="zh-TW" dirty="0"/>
              <a:t>is the </a:t>
            </a:r>
            <a:r>
              <a:rPr lang="en-US" altLang="zh-TW" dirty="0" err="1" smtClean="0"/>
              <a:t>indegree</a:t>
            </a:r>
            <a:r>
              <a:rPr lang="en-US" altLang="zh-TW" dirty="0" smtClean="0"/>
              <a:t> of </a:t>
            </a:r>
            <a:r>
              <a:rPr lang="en-US" altLang="zh-TW" dirty="0"/>
              <a:t>node </a:t>
            </a:r>
            <a:r>
              <a:rPr lang="en-US" altLang="zh-TW" i="1" dirty="0"/>
              <a:t>v</a:t>
            </a:r>
            <a:r>
              <a:rPr lang="en-US" altLang="zh-TW" dirty="0" smtClean="0"/>
              <a:t>.</a:t>
            </a:r>
          </a:p>
          <a:p>
            <a:r>
              <a:rPr lang="en-US" altLang="zh-TW" b="1" dirty="0" err="1"/>
              <a:t>Trivalency</a:t>
            </a:r>
            <a:r>
              <a:rPr lang="en-US" altLang="zh-TW" b="1" dirty="0"/>
              <a:t> independent </a:t>
            </a:r>
            <a:r>
              <a:rPr lang="en-US" altLang="zh-TW" b="1" dirty="0" smtClean="0"/>
              <a:t>cascade(TIC)</a:t>
            </a:r>
            <a:r>
              <a:rPr lang="en-US" altLang="zh-TW" dirty="0"/>
              <a:t> [3</a:t>
            </a:r>
            <a:r>
              <a:rPr lang="en-US" altLang="zh-TW" dirty="0" smtClean="0"/>
              <a:t>]</a:t>
            </a:r>
          </a:p>
          <a:p>
            <a:pPr lvl="1"/>
            <a:r>
              <a:rPr lang="en-US" altLang="zh-TW" dirty="0" smtClean="0"/>
              <a:t>Each </a:t>
            </a:r>
            <a:r>
              <a:rPr lang="en-US" altLang="zh-TW" dirty="0"/>
              <a:t>edge is assigned a propagation </a:t>
            </a:r>
            <a:r>
              <a:rPr lang="en-US" altLang="zh-TW" dirty="0" smtClean="0"/>
              <a:t>probability selected </a:t>
            </a:r>
            <a:r>
              <a:rPr lang="en-US" altLang="zh-TW" dirty="0"/>
              <a:t>from {0.1,0.01,0.001</a:t>
            </a:r>
            <a:r>
              <a:rPr lang="en-US" altLang="zh-TW" dirty="0" smtClean="0"/>
              <a:t>}</a:t>
            </a:r>
            <a:r>
              <a:rPr lang="en-US" altLang="zh-TW" dirty="0"/>
              <a:t> in a uniform </a:t>
            </a:r>
            <a:r>
              <a:rPr lang="en-US" altLang="zh-TW" dirty="0" smtClean="0"/>
              <a:t>random manner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031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Convergence of </a:t>
            </a:r>
            <a:r>
              <a:rPr lang="en-US" altLang="zh-TW" b="1" dirty="0" err="1"/>
              <a:t>IMRank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19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6368708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085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Introduction</a:t>
            </a:r>
          </a:p>
          <a:p>
            <a:pPr lvl="1"/>
            <a:r>
              <a:rPr lang="en-US" altLang="zh-TW" dirty="0" smtClean="0"/>
              <a:t>Motivation</a:t>
            </a:r>
          </a:p>
          <a:p>
            <a:pPr lvl="1"/>
            <a:r>
              <a:rPr lang="en-US" altLang="zh-TW" dirty="0" smtClean="0"/>
              <a:t>purpose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/>
              <a:t>Related Work</a:t>
            </a:r>
          </a:p>
          <a:p>
            <a:r>
              <a:rPr lang="en-US" altLang="zh-TW" dirty="0" smtClean="0"/>
              <a:t>Approach</a:t>
            </a:r>
          </a:p>
          <a:p>
            <a:r>
              <a:rPr lang="en-US" altLang="zh-TW" dirty="0" smtClean="0"/>
              <a:t>Experimental</a:t>
            </a:r>
          </a:p>
          <a:p>
            <a:r>
              <a:rPr lang="en-US" altLang="zh-TW" dirty="0" smtClean="0"/>
              <a:t>Conclusion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605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Initial ranking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20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3691533" cy="2718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158" y="2204865"/>
            <a:ext cx="3528794" cy="2502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8032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Dataset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21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2"/>
            <a:ext cx="70866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39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Algorithms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IMRank1</a:t>
            </a:r>
          </a:p>
          <a:p>
            <a:pPr lvl="1"/>
            <a:r>
              <a:rPr lang="en-US" altLang="zh-TW" dirty="0"/>
              <a:t>Degree as </a:t>
            </a:r>
            <a:r>
              <a:rPr lang="en-US" altLang="zh-TW" dirty="0" smtClean="0"/>
              <a:t>initial ranking </a:t>
            </a:r>
            <a:r>
              <a:rPr lang="en-US" altLang="zh-TW" dirty="0"/>
              <a:t>and </a:t>
            </a:r>
            <a:r>
              <a:rPr lang="en-US" altLang="zh-TW" i="1" dirty="0"/>
              <a:t>l </a:t>
            </a:r>
            <a:r>
              <a:rPr lang="en-US" altLang="zh-TW" dirty="0"/>
              <a:t>= </a:t>
            </a:r>
            <a:r>
              <a:rPr lang="en-US" altLang="zh-TW" dirty="0" smtClean="0"/>
              <a:t>1, 10 round</a:t>
            </a:r>
            <a:endParaRPr lang="en-US" altLang="zh-TW" dirty="0"/>
          </a:p>
          <a:p>
            <a:r>
              <a:rPr lang="en-US" altLang="zh-TW" dirty="0" smtClean="0"/>
              <a:t>IMRank2</a:t>
            </a:r>
          </a:p>
          <a:p>
            <a:pPr lvl="1"/>
            <a:r>
              <a:rPr lang="en-US" altLang="zh-TW" dirty="0"/>
              <a:t>Degree as </a:t>
            </a:r>
            <a:r>
              <a:rPr lang="en-US" altLang="zh-TW" dirty="0" smtClean="0"/>
              <a:t>initial ranking </a:t>
            </a:r>
            <a:r>
              <a:rPr lang="en-US" altLang="zh-TW" dirty="0"/>
              <a:t>and </a:t>
            </a:r>
            <a:r>
              <a:rPr lang="en-US" altLang="zh-TW" i="1" dirty="0"/>
              <a:t>l </a:t>
            </a:r>
            <a:r>
              <a:rPr lang="en-US" altLang="zh-TW" dirty="0"/>
              <a:t>= 2</a:t>
            </a:r>
            <a:r>
              <a:rPr lang="en-US" altLang="zh-TW" dirty="0" smtClean="0"/>
              <a:t>, </a:t>
            </a:r>
            <a:r>
              <a:rPr lang="en-US" altLang="zh-TW" dirty="0"/>
              <a:t>10 </a:t>
            </a:r>
            <a:r>
              <a:rPr lang="en-US" altLang="zh-TW" dirty="0" smtClean="0"/>
              <a:t>round</a:t>
            </a:r>
          </a:p>
          <a:p>
            <a:r>
              <a:rPr lang="en-US" altLang="zh-TW" dirty="0" smtClean="0"/>
              <a:t>PMIA</a:t>
            </a:r>
          </a:p>
          <a:p>
            <a:pPr lvl="1"/>
            <a:r>
              <a:rPr lang="en-US" altLang="zh-TW" dirty="0"/>
              <a:t>heuristic algorithm </a:t>
            </a:r>
            <a:r>
              <a:rPr lang="en-US" altLang="zh-TW" dirty="0" smtClean="0"/>
              <a:t>[</a:t>
            </a:r>
            <a:r>
              <a:rPr lang="en-US" altLang="zh-TW" dirty="0"/>
              <a:t>3].</a:t>
            </a:r>
            <a:endParaRPr lang="en-US" altLang="zh-TW" dirty="0" smtClean="0"/>
          </a:p>
          <a:p>
            <a:r>
              <a:rPr lang="en-US" altLang="zh-TW" dirty="0" smtClean="0"/>
              <a:t>IRIE</a:t>
            </a:r>
          </a:p>
          <a:p>
            <a:pPr lvl="1"/>
            <a:r>
              <a:rPr lang="en-US" altLang="zh-TW" dirty="0"/>
              <a:t>heuristic </a:t>
            </a:r>
            <a:r>
              <a:rPr lang="en-US" altLang="zh-TW" dirty="0" smtClean="0"/>
              <a:t>algorithm</a:t>
            </a:r>
            <a:r>
              <a:rPr lang="zh-TW" altLang="en-US" dirty="0" smtClean="0"/>
              <a:t> </a:t>
            </a:r>
            <a:r>
              <a:rPr lang="en-US" altLang="zh-TW" dirty="0"/>
              <a:t>[10</a:t>
            </a:r>
            <a:r>
              <a:rPr lang="en-US" altLang="zh-TW" dirty="0" smtClean="0"/>
              <a:t>].</a:t>
            </a:r>
            <a:endParaRPr lang="en-US" altLang="zh-TW" dirty="0"/>
          </a:p>
          <a:p>
            <a:pPr lvl="1"/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69848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23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6781800" cy="466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00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24</a:t>
            </a:fld>
            <a:endParaRPr lang="zh-TW" alt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69088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11683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</a:p>
          <a:p>
            <a:r>
              <a:rPr lang="en-US" altLang="zh-TW" dirty="0" smtClean="0"/>
              <a:t>Related Work</a:t>
            </a:r>
          </a:p>
          <a:p>
            <a:r>
              <a:rPr lang="en-US" altLang="zh-TW" dirty="0" smtClean="0"/>
              <a:t>Approach</a:t>
            </a:r>
          </a:p>
          <a:p>
            <a:r>
              <a:rPr lang="en-US" altLang="zh-TW" dirty="0"/>
              <a:t>Experimental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Conclusion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613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prove </a:t>
            </a:r>
            <a:r>
              <a:rPr lang="en-US" altLang="zh-TW" dirty="0"/>
              <a:t>the convergence of </a:t>
            </a:r>
            <a:r>
              <a:rPr lang="en-US" altLang="zh-TW" dirty="0" err="1"/>
              <a:t>IMRank</a:t>
            </a:r>
            <a:r>
              <a:rPr lang="en-US" altLang="zh-TW" dirty="0"/>
              <a:t> </a:t>
            </a:r>
            <a:r>
              <a:rPr lang="en-US" altLang="zh-TW" dirty="0" smtClean="0"/>
              <a:t>and analyze </a:t>
            </a:r>
            <a:r>
              <a:rPr lang="en-US" altLang="zh-TW" dirty="0"/>
              <a:t>the impact of initial </a:t>
            </a:r>
            <a:r>
              <a:rPr lang="en-US" altLang="zh-TW" dirty="0" smtClean="0"/>
              <a:t>ranking</a:t>
            </a:r>
          </a:p>
          <a:p>
            <a:r>
              <a:rPr lang="en-US" altLang="zh-TW" dirty="0"/>
              <a:t>Efficient iterative framework </a:t>
            </a:r>
            <a:r>
              <a:rPr lang="en-US" altLang="zh-TW" dirty="0" err="1"/>
              <a:t>IMRank</a:t>
            </a:r>
            <a:r>
              <a:rPr lang="en-US" altLang="zh-TW" dirty="0"/>
              <a:t> to explore the benefits of accurate greedy algorithms and efficient heuristic estimation of influence spread</a:t>
            </a:r>
          </a:p>
          <a:p>
            <a:pPr marL="11430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9720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Motivation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Influence maximization, fundamental for word-of-mouth</a:t>
            </a:r>
            <a:r>
              <a:rPr lang="zh-TW" altLang="en-US" dirty="0"/>
              <a:t> </a:t>
            </a:r>
            <a:r>
              <a:rPr lang="en-US" altLang="zh-TW" dirty="0"/>
              <a:t>marketing and viral </a:t>
            </a:r>
            <a:r>
              <a:rPr lang="en-US" altLang="zh-TW" dirty="0" smtClean="0"/>
              <a:t>marketing</a:t>
            </a:r>
          </a:p>
          <a:p>
            <a:r>
              <a:rPr lang="en-US" altLang="zh-TW" dirty="0" smtClean="0"/>
              <a:t>expert finding</a:t>
            </a:r>
          </a:p>
          <a:p>
            <a:r>
              <a:rPr lang="en-US" altLang="zh-TW" dirty="0" smtClean="0"/>
              <a:t>online </a:t>
            </a:r>
            <a:r>
              <a:rPr lang="en-US" altLang="zh-TW" dirty="0"/>
              <a:t>advertising and marketing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835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altLang="zh-TW" sz="4600" kern="12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diffusion model</a:t>
            </a:r>
            <a:endParaRPr lang="zh-TW" altLang="en-US" sz="4600" kern="12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Set of mathematical equations or formulas that attempts to estimate the spread of information (idea or rumor) or a contagious disease through a population.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37" y="4509120"/>
            <a:ext cx="68961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956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find </a:t>
            </a:r>
            <a:r>
              <a:rPr lang="en-US" altLang="zh-TW" dirty="0"/>
              <a:t>a </a:t>
            </a:r>
            <a:r>
              <a:rPr lang="en-US" altLang="zh-TW" dirty="0">
                <a:solidFill>
                  <a:srgbClr val="FF0000"/>
                </a:solidFill>
              </a:rPr>
              <a:t>set </a:t>
            </a:r>
            <a:r>
              <a:rPr lang="en-US" altLang="zh-TW" dirty="0" smtClean="0">
                <a:solidFill>
                  <a:srgbClr val="FF0000"/>
                </a:solidFill>
              </a:rPr>
              <a:t>of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seed </a:t>
            </a:r>
            <a:r>
              <a:rPr lang="en-US" altLang="zh-TW" dirty="0">
                <a:solidFill>
                  <a:srgbClr val="FF0000"/>
                </a:solidFill>
              </a:rPr>
              <a:t>nodes</a:t>
            </a:r>
            <a:r>
              <a:rPr lang="en-US" altLang="zh-TW" dirty="0"/>
              <a:t> maximizing influence spread on social network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 purpose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9923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Related Work</a:t>
            </a:r>
          </a:p>
          <a:p>
            <a:r>
              <a:rPr lang="en-US" altLang="zh-TW" dirty="0" smtClean="0"/>
              <a:t>Approach</a:t>
            </a:r>
          </a:p>
          <a:p>
            <a:r>
              <a:rPr lang="en-US" altLang="zh-TW" dirty="0" smtClean="0"/>
              <a:t>Experimental</a:t>
            </a:r>
          </a:p>
          <a:p>
            <a:r>
              <a:rPr lang="en-US" altLang="zh-TW" dirty="0" smtClean="0"/>
              <a:t>Conclusion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68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Related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Greedy algorithms</a:t>
            </a:r>
          </a:p>
          <a:p>
            <a:pPr lvl="1"/>
            <a:r>
              <a:rPr lang="en-US" altLang="zh-TW" dirty="0" smtClean="0"/>
              <a:t>Maximal </a:t>
            </a:r>
            <a:r>
              <a:rPr lang="en-US" altLang="zh-TW" b="1" i="1" dirty="0"/>
              <a:t>Marginal </a:t>
            </a:r>
            <a:r>
              <a:rPr lang="en-US" altLang="zh-TW" b="1" i="1" dirty="0" smtClean="0"/>
              <a:t>influence spread</a:t>
            </a:r>
          </a:p>
          <a:p>
            <a:pPr lvl="1"/>
            <a:r>
              <a:rPr lang="en-US" altLang="zh-TW" dirty="0" smtClean="0"/>
              <a:t>High computational cost</a:t>
            </a:r>
          </a:p>
          <a:p>
            <a:r>
              <a:rPr lang="en-US" altLang="zh-TW" dirty="0" smtClean="0"/>
              <a:t>Heuristic algorithms</a:t>
            </a:r>
          </a:p>
          <a:p>
            <a:pPr lvl="1"/>
            <a:r>
              <a:rPr lang="en-US" altLang="zh-TW" dirty="0" smtClean="0"/>
              <a:t>Estimating influence spread</a:t>
            </a:r>
          </a:p>
          <a:p>
            <a:pPr lvl="1"/>
            <a:r>
              <a:rPr lang="en-US" altLang="zh-TW" dirty="0"/>
              <a:t>unstable accuracy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827584" y="4865695"/>
            <a:ext cx="662473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b="1" i="1" dirty="0">
                <a:solidFill>
                  <a:sysClr val="windowText" lastClr="000000"/>
                </a:solidFill>
              </a:rPr>
              <a:t>Marginal </a:t>
            </a:r>
            <a:r>
              <a:rPr lang="en-US" altLang="zh-TW" b="1" i="1" dirty="0" smtClean="0">
                <a:solidFill>
                  <a:sysClr val="windowText" lastClr="000000"/>
                </a:solidFill>
              </a:rPr>
              <a:t>influence </a:t>
            </a:r>
            <a:r>
              <a:rPr lang="en-US" altLang="zh-TW" b="1" i="1" dirty="0">
                <a:solidFill>
                  <a:sysClr val="windowText" lastClr="000000"/>
                </a:solidFill>
              </a:rPr>
              <a:t>spread: </a:t>
            </a:r>
            <a:r>
              <a:rPr lang="en-US" altLang="zh-TW" i="1" dirty="0">
                <a:solidFill>
                  <a:sysClr val="windowText" lastClr="000000"/>
                </a:solidFill>
              </a:rPr>
              <a:t>Given </a:t>
            </a:r>
            <a:r>
              <a:rPr lang="en-US" altLang="zh-TW" i="1" dirty="0" smtClean="0">
                <a:solidFill>
                  <a:sysClr val="windowText" lastClr="000000"/>
                </a:solidFill>
              </a:rPr>
              <a:t>a node </a:t>
            </a:r>
            <a:r>
              <a:rPr lang="en-US" altLang="zh-TW" i="1" dirty="0">
                <a:solidFill>
                  <a:sysClr val="windowText" lastClr="000000"/>
                </a:solidFill>
              </a:rPr>
              <a:t>set S ⊆ V and a node v ∈ V , the marginal </a:t>
            </a:r>
            <a:r>
              <a:rPr lang="en-US" altLang="zh-TW" i="1" dirty="0" smtClean="0">
                <a:solidFill>
                  <a:sysClr val="windowText" lastClr="000000"/>
                </a:solidFill>
              </a:rPr>
              <a:t>influence spread </a:t>
            </a:r>
            <a:r>
              <a:rPr lang="en-US" altLang="zh-TW" i="1" dirty="0">
                <a:solidFill>
                  <a:sysClr val="windowText" lastClr="000000"/>
                </a:solidFill>
              </a:rPr>
              <a:t>of v upon S is defined as M</a:t>
            </a:r>
            <a:r>
              <a:rPr lang="en-US" altLang="zh-TW" dirty="0">
                <a:solidFill>
                  <a:sysClr val="windowText" lastClr="000000"/>
                </a:solidFill>
              </a:rPr>
              <a:t>(</a:t>
            </a:r>
            <a:r>
              <a:rPr lang="en-US" altLang="zh-TW" i="1" dirty="0" err="1">
                <a:solidFill>
                  <a:sysClr val="windowText" lastClr="000000"/>
                </a:solidFill>
              </a:rPr>
              <a:t>v|S</a:t>
            </a:r>
            <a:r>
              <a:rPr lang="en-US" altLang="zh-TW" dirty="0">
                <a:solidFill>
                  <a:sysClr val="windowText" lastClr="000000"/>
                </a:solidFill>
              </a:rPr>
              <a:t>) = </a:t>
            </a:r>
            <a:r>
              <a:rPr lang="en-US" altLang="zh-TW" i="1" dirty="0">
                <a:solidFill>
                  <a:sysClr val="windowText" lastClr="000000"/>
                </a:solidFill>
              </a:rPr>
              <a:t>I</a:t>
            </a:r>
            <a:r>
              <a:rPr lang="en-US" altLang="zh-TW" dirty="0">
                <a:solidFill>
                  <a:sysClr val="windowText" lastClr="000000"/>
                </a:solidFill>
              </a:rPr>
              <a:t>(</a:t>
            </a:r>
            <a:r>
              <a:rPr lang="en-US" altLang="zh-TW" i="1" dirty="0">
                <a:solidFill>
                  <a:sysClr val="windowText" lastClr="000000"/>
                </a:solidFill>
              </a:rPr>
              <a:t>S∪{v}</a:t>
            </a:r>
            <a:r>
              <a:rPr lang="en-US" altLang="zh-TW" dirty="0">
                <a:solidFill>
                  <a:sysClr val="windowText" lastClr="000000"/>
                </a:solidFill>
              </a:rPr>
              <a:t>)</a:t>
            </a:r>
            <a:r>
              <a:rPr lang="en-US" altLang="zh-TW" i="1" dirty="0">
                <a:solidFill>
                  <a:sysClr val="windowText" lastClr="000000"/>
                </a:solidFill>
              </a:rPr>
              <a:t>−I</a:t>
            </a:r>
            <a:r>
              <a:rPr lang="en-US" altLang="zh-TW" dirty="0">
                <a:solidFill>
                  <a:sysClr val="windowText" lastClr="000000"/>
                </a:solidFill>
              </a:rPr>
              <a:t>(</a:t>
            </a:r>
            <a:r>
              <a:rPr lang="en-US" altLang="zh-TW" i="1" dirty="0">
                <a:solidFill>
                  <a:sysClr val="windowText" lastClr="000000"/>
                </a:solidFill>
              </a:rPr>
              <a:t>S</a:t>
            </a:r>
            <a:r>
              <a:rPr lang="en-US" altLang="zh-TW" dirty="0">
                <a:solidFill>
                  <a:sysClr val="windowText" lastClr="000000"/>
                </a:solidFill>
              </a:rPr>
              <a:t>)</a:t>
            </a:r>
            <a:r>
              <a:rPr lang="en-US" altLang="zh-TW" i="1" dirty="0">
                <a:solidFill>
                  <a:sysClr val="windowText" lastClr="000000"/>
                </a:solidFill>
              </a:rPr>
              <a:t>.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543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</a:p>
          <a:p>
            <a:r>
              <a:rPr lang="en-US" altLang="zh-TW" dirty="0" smtClean="0"/>
              <a:t>Related Work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Approach</a:t>
            </a:r>
          </a:p>
          <a:p>
            <a:r>
              <a:rPr lang="en-US" altLang="zh-TW" dirty="0" smtClean="0"/>
              <a:t>Experimental</a:t>
            </a:r>
          </a:p>
          <a:p>
            <a:r>
              <a:rPr lang="en-US" altLang="zh-TW" dirty="0" smtClean="0"/>
              <a:t>Conclusion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908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Self-consistent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solve </a:t>
            </a:r>
            <a:r>
              <a:rPr lang="en-US" altLang="zh-TW" dirty="0" smtClean="0"/>
              <a:t>the influence </a:t>
            </a:r>
            <a:r>
              <a:rPr lang="en-US" altLang="zh-TW" dirty="0"/>
              <a:t>maximization </a:t>
            </a:r>
            <a:r>
              <a:rPr lang="en-US" altLang="zh-TW" dirty="0" smtClean="0"/>
              <a:t>problem through </a:t>
            </a:r>
            <a:r>
              <a:rPr lang="en-US" altLang="zh-TW" dirty="0"/>
              <a:t>finding a desired </a:t>
            </a:r>
            <a:r>
              <a:rPr lang="en-US" altLang="zh-TW" dirty="0" smtClean="0"/>
              <a:t>self-consistent ranking</a:t>
            </a:r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AFB-4232-4C13-AA01-78CD46F4D45D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683568" y="4653136"/>
            <a:ext cx="561662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b="1" i="1" dirty="0">
                <a:solidFill>
                  <a:sysClr val="windowText" lastClr="000000"/>
                </a:solidFill>
              </a:rPr>
              <a:t>Self-consistent ranking: </a:t>
            </a:r>
            <a:r>
              <a:rPr lang="en-US" altLang="zh-TW" i="1" dirty="0">
                <a:solidFill>
                  <a:sysClr val="windowText" lastClr="000000"/>
                </a:solidFill>
              </a:rPr>
              <a:t>A ranking r </a:t>
            </a:r>
            <a:r>
              <a:rPr lang="en-US" altLang="zh-TW" i="1" dirty="0" smtClean="0">
                <a:solidFill>
                  <a:sysClr val="windowText" lastClr="000000"/>
                </a:solidFill>
              </a:rPr>
              <a:t>is a </a:t>
            </a:r>
            <a:r>
              <a:rPr lang="en-US" altLang="zh-TW" i="1" dirty="0">
                <a:solidFill>
                  <a:sysClr val="windowText" lastClr="000000"/>
                </a:solidFill>
              </a:rPr>
              <a:t>self-consistent ranking </a:t>
            </a:r>
            <a:r>
              <a:rPr lang="en-US" altLang="zh-TW" i="1" dirty="0" err="1">
                <a:solidFill>
                  <a:sysClr val="windowText" lastClr="000000"/>
                </a:solidFill>
              </a:rPr>
              <a:t>iff</a:t>
            </a:r>
            <a:r>
              <a:rPr lang="en-US" altLang="zh-TW" i="1" dirty="0">
                <a:solidFill>
                  <a:sysClr val="windowText" lastClr="000000"/>
                </a:solidFill>
              </a:rPr>
              <a:t> </a:t>
            </a:r>
            <a:r>
              <a:rPr lang="en-US" altLang="zh-TW" i="1" dirty="0" err="1">
                <a:solidFill>
                  <a:sysClr val="windowText" lastClr="000000"/>
                </a:solidFill>
              </a:rPr>
              <a:t>Mr</a:t>
            </a:r>
            <a:r>
              <a:rPr lang="en-US" altLang="zh-TW" dirty="0">
                <a:solidFill>
                  <a:sysClr val="windowText" lastClr="000000"/>
                </a:solidFill>
              </a:rPr>
              <a:t>(</a:t>
            </a:r>
            <a:r>
              <a:rPr lang="en-US" altLang="zh-TW" i="1" dirty="0" err="1">
                <a:solidFill>
                  <a:sysClr val="windowText" lastClr="000000"/>
                </a:solidFill>
              </a:rPr>
              <a:t>v</a:t>
            </a:r>
            <a:r>
              <a:rPr lang="en-US" altLang="zh-TW" sz="1400" i="1" dirty="0" err="1">
                <a:solidFill>
                  <a:sysClr val="windowText" lastClr="000000"/>
                </a:solidFill>
              </a:rPr>
              <a:t>ri</a:t>
            </a:r>
            <a:r>
              <a:rPr lang="en-US" altLang="zh-TW" i="1" dirty="0">
                <a:solidFill>
                  <a:sysClr val="windowText" lastClr="000000"/>
                </a:solidFill>
              </a:rPr>
              <a:t> </a:t>
            </a:r>
            <a:r>
              <a:rPr lang="en-US" altLang="zh-TW" dirty="0">
                <a:solidFill>
                  <a:sysClr val="windowText" lastClr="000000"/>
                </a:solidFill>
              </a:rPr>
              <a:t>) </a:t>
            </a:r>
            <a:r>
              <a:rPr lang="en-US" altLang="zh-TW" i="1" dirty="0">
                <a:solidFill>
                  <a:sysClr val="windowText" lastClr="000000"/>
                </a:solidFill>
              </a:rPr>
              <a:t>≥ </a:t>
            </a:r>
            <a:r>
              <a:rPr lang="en-US" altLang="zh-TW" i="1" dirty="0" err="1">
                <a:solidFill>
                  <a:sysClr val="windowText" lastClr="000000"/>
                </a:solidFill>
              </a:rPr>
              <a:t>Mr</a:t>
            </a:r>
            <a:r>
              <a:rPr lang="en-US" altLang="zh-TW" dirty="0">
                <a:solidFill>
                  <a:sysClr val="windowText" lastClr="000000"/>
                </a:solidFill>
              </a:rPr>
              <a:t>(</a:t>
            </a:r>
            <a:r>
              <a:rPr lang="en-US" altLang="zh-TW" i="1" dirty="0" err="1">
                <a:solidFill>
                  <a:sysClr val="windowText" lastClr="000000"/>
                </a:solidFill>
              </a:rPr>
              <a:t>v</a:t>
            </a:r>
            <a:r>
              <a:rPr lang="en-US" altLang="zh-TW" sz="1400" i="1" dirty="0" err="1">
                <a:solidFill>
                  <a:sysClr val="windowText" lastClr="000000"/>
                </a:solidFill>
              </a:rPr>
              <a:t>rj</a:t>
            </a:r>
            <a:r>
              <a:rPr lang="en-US" altLang="zh-TW" sz="1400" i="1" dirty="0">
                <a:solidFill>
                  <a:sysClr val="windowText" lastClr="000000"/>
                </a:solidFill>
              </a:rPr>
              <a:t> </a:t>
            </a:r>
            <a:r>
              <a:rPr lang="en-US" altLang="zh-TW" dirty="0">
                <a:solidFill>
                  <a:sysClr val="windowText" lastClr="000000"/>
                </a:solidFill>
              </a:rPr>
              <a:t>)</a:t>
            </a:r>
            <a:r>
              <a:rPr lang="en-US" altLang="zh-TW" i="1" dirty="0">
                <a:solidFill>
                  <a:sysClr val="windowText" lastClr="000000"/>
                </a:solidFill>
              </a:rPr>
              <a:t>, ∀</a:t>
            </a:r>
            <a:r>
              <a:rPr lang="en-US" altLang="zh-TW" dirty="0">
                <a:solidFill>
                  <a:sysClr val="windowText" lastClr="000000"/>
                </a:solidFill>
              </a:rPr>
              <a:t>1 </a:t>
            </a:r>
            <a:r>
              <a:rPr lang="en-US" altLang="zh-TW" i="1" dirty="0">
                <a:solidFill>
                  <a:sysClr val="windowText" lastClr="000000"/>
                </a:solidFill>
              </a:rPr>
              <a:t>≤ </a:t>
            </a:r>
            <a:r>
              <a:rPr lang="en-US" altLang="zh-TW" i="1" dirty="0" err="1">
                <a:solidFill>
                  <a:sysClr val="windowText" lastClr="000000"/>
                </a:solidFill>
              </a:rPr>
              <a:t>i</a:t>
            </a:r>
            <a:r>
              <a:rPr lang="en-US" altLang="zh-TW" i="1" dirty="0">
                <a:solidFill>
                  <a:sysClr val="windowText" lastClr="000000"/>
                </a:solidFill>
              </a:rPr>
              <a:t> </a:t>
            </a:r>
            <a:r>
              <a:rPr lang="en-US" altLang="zh-TW" i="1" dirty="0" smtClean="0">
                <a:solidFill>
                  <a:sysClr val="windowText" lastClr="000000"/>
                </a:solidFill>
              </a:rPr>
              <a:t>&lt; j </a:t>
            </a:r>
            <a:r>
              <a:rPr lang="en-US" altLang="zh-TW" i="1" dirty="0">
                <a:solidFill>
                  <a:sysClr val="windowText" lastClr="000000"/>
                </a:solidFill>
              </a:rPr>
              <a:t>≤ n.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708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相鄰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229</TotalTime>
  <Words>1824</Words>
  <Application>Microsoft Office PowerPoint</Application>
  <PresentationFormat>如螢幕大小 (4:3)</PresentationFormat>
  <Paragraphs>915</Paragraphs>
  <Slides>26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27" baseType="lpstr">
      <vt:lpstr>佈景主題1</vt:lpstr>
      <vt:lpstr>IMRank: Influence Maximization via Finding Self-Consistent Ranking</vt:lpstr>
      <vt:lpstr>Outline</vt:lpstr>
      <vt:lpstr>Motivation</vt:lpstr>
      <vt:lpstr>diffusion model</vt:lpstr>
      <vt:lpstr> purpose</vt:lpstr>
      <vt:lpstr>Outline</vt:lpstr>
      <vt:lpstr>Related Work</vt:lpstr>
      <vt:lpstr>Outline</vt:lpstr>
      <vt:lpstr>Self-consistent</vt:lpstr>
      <vt:lpstr>Framework</vt:lpstr>
      <vt:lpstr>Initial ranking</vt:lpstr>
      <vt:lpstr>IMRank</vt:lpstr>
      <vt:lpstr>Calculate Mr(r)</vt:lpstr>
      <vt:lpstr>Calculate Mr(r)</vt:lpstr>
      <vt:lpstr>Calculate Mr(r)</vt:lpstr>
      <vt:lpstr>Outline</vt:lpstr>
      <vt:lpstr>Dataset</vt:lpstr>
      <vt:lpstr>network</vt:lpstr>
      <vt:lpstr>Convergence of IMRank</vt:lpstr>
      <vt:lpstr>Initial ranking</vt:lpstr>
      <vt:lpstr>Dataset</vt:lpstr>
      <vt:lpstr>Algorithms</vt:lpstr>
      <vt:lpstr>Result</vt:lpstr>
      <vt:lpstr>Result</vt:lpstr>
      <vt:lpstr>Outline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IMRank: Influence Maximization via Finding Self-Consistent Ranking</dc:title>
  <dc:creator>pikachu</dc:creator>
  <cp:lastModifiedBy>pikachu</cp:lastModifiedBy>
  <cp:revision>25</cp:revision>
  <dcterms:created xsi:type="dcterms:W3CDTF">2014-12-07T12:02:28Z</dcterms:created>
  <dcterms:modified xsi:type="dcterms:W3CDTF">2014-12-11T03:19:32Z</dcterms:modified>
</cp:coreProperties>
</file>